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5" r:id="rId4"/>
    <p:sldId id="264" r:id="rId5"/>
    <p:sldId id="266" r:id="rId6"/>
    <p:sldId id="273" r:id="rId7"/>
    <p:sldId id="274" r:id="rId8"/>
    <p:sldId id="275" r:id="rId9"/>
    <p:sldId id="276" r:id="rId10"/>
    <p:sldId id="278" r:id="rId11"/>
    <p:sldId id="279" r:id="rId12"/>
    <p:sldId id="268" r:id="rId13"/>
    <p:sldId id="280" r:id="rId14"/>
    <p:sldId id="28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9874-D756-4584-9FB1-0DF67AAF5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9176068" cy="2509213"/>
          </a:xfrm>
        </p:spPr>
        <p:txBody>
          <a:bodyPr/>
          <a:lstStyle/>
          <a:p>
            <a:pPr algn="l"/>
            <a:r>
              <a:rPr lang="en-US" dirty="0"/>
              <a:t>COVID-19 Disease transmission and economic impact</a:t>
            </a:r>
          </a:p>
        </p:txBody>
      </p:sp>
      <p:pic>
        <p:nvPicPr>
          <p:cNvPr id="4" name="Picture 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D4145F34-ECA7-9940-8F72-F1EA5347D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83A7F93A-69F1-8F46-B4D1-B8AD8EC080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Team: silent titanic space python</a:t>
            </a:r>
          </a:p>
        </p:txBody>
      </p:sp>
      <p:pic>
        <p:nvPicPr>
          <p:cNvPr id="8" name="Picture 7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D782F62-2F05-EE42-9743-D36103CE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95" y="5110785"/>
            <a:ext cx="5291836" cy="13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5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1E5B845A-627C-3D41-AD79-32EC3436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7BD9A-ACA5-4F8A-A8D4-4A1BD510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889019" cy="1596177"/>
          </a:xfrm>
        </p:spPr>
        <p:txBody>
          <a:bodyPr/>
          <a:lstStyle/>
          <a:p>
            <a:pPr algn="l"/>
            <a:r>
              <a:rPr lang="en-US" dirty="0" err="1"/>
              <a:t>covid</a:t>
            </a:r>
            <a:r>
              <a:rPr lang="en-US" dirty="0"/>
              <a:t> impact per economic status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EAF-BD77-4188-8352-605F3626E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88123"/>
            <a:ext cx="10363826" cy="4442089"/>
          </a:xfrm>
        </p:spPr>
        <p:txBody>
          <a:bodyPr>
            <a:normAutofit/>
          </a:bodyPr>
          <a:lstStyle/>
          <a:p>
            <a:r>
              <a:rPr lang="en-US" dirty="0"/>
              <a:t>Add relevant text and graphics</a:t>
            </a:r>
          </a:p>
        </p:txBody>
      </p:sp>
    </p:spTree>
    <p:extLst>
      <p:ext uri="{BB962C8B-B14F-4D97-AF65-F5344CB8AC3E}">
        <p14:creationId xmlns:p14="http://schemas.microsoft.com/office/powerpoint/2010/main" val="274944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1E5B845A-627C-3D41-AD79-32EC3436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7BD9A-ACA5-4F8A-A8D4-4A1BD510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Significance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EAF-BD77-4188-8352-605F3626E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88123"/>
            <a:ext cx="10363826" cy="4442089"/>
          </a:xfrm>
        </p:spPr>
        <p:txBody>
          <a:bodyPr>
            <a:normAutofit/>
          </a:bodyPr>
          <a:lstStyle/>
          <a:p>
            <a:r>
              <a:rPr lang="en-US" dirty="0"/>
              <a:t>Add relevant text and 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7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1E5B845A-627C-3D41-AD79-32EC3436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7BD9A-ACA5-4F8A-A8D4-4A1BD510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EAF-BD77-4188-8352-605F3626E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45920"/>
            <a:ext cx="10363826" cy="4484292"/>
          </a:xfrm>
        </p:spPr>
        <p:txBody>
          <a:bodyPr>
            <a:normAutofit/>
          </a:bodyPr>
          <a:lstStyle/>
          <a:p>
            <a:r>
              <a:rPr lang="en-US" dirty="0"/>
              <a:t>Georgia department of health</a:t>
            </a:r>
          </a:p>
          <a:p>
            <a:r>
              <a:rPr lang="en-US" dirty="0"/>
              <a:t>Emory university health equity dashboard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08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D4145F34-ECA7-9940-8F72-F1EA5347D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39874-D756-4584-9FB1-0DF67AAF5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966" y="2249660"/>
            <a:ext cx="9176068" cy="1179340"/>
          </a:xfrm>
        </p:spPr>
        <p:txBody>
          <a:bodyPr/>
          <a:lstStyle/>
          <a:p>
            <a:pPr algn="l"/>
            <a:r>
              <a:rPr lang="en-US" dirty="0"/>
              <a:t>		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6306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D4145F34-ECA7-9940-8F72-F1EA5347D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39874-D756-4584-9FB1-0DF67AAF5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966" y="2249660"/>
            <a:ext cx="9176068" cy="11793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8759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DB846694-D5F2-8448-8A43-B0D03BB33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7BD9A-ACA5-4F8A-A8D4-4A1BD510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60" y="53397"/>
            <a:ext cx="10364451" cy="1018517"/>
          </a:xfrm>
        </p:spPr>
        <p:txBody>
          <a:bodyPr/>
          <a:lstStyle/>
          <a:p>
            <a:pPr algn="l"/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EAF-BD77-4188-8352-605F3626E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0567" y="1680113"/>
            <a:ext cx="11630863" cy="936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none" dirty="0"/>
              <a:t>This project would not have been possible without the collaborative efforts of our team members, mentors, and sponsors.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BCBFFC-14EF-2A4F-8BA8-4C0B3B3D8A7C}"/>
              </a:ext>
            </a:extLst>
          </p:cNvPr>
          <p:cNvGrpSpPr/>
          <p:nvPr/>
        </p:nvGrpSpPr>
        <p:grpSpPr>
          <a:xfrm>
            <a:off x="2100888" y="2767895"/>
            <a:ext cx="1880346" cy="3386046"/>
            <a:chOff x="744928" y="2847017"/>
            <a:chExt cx="1880346" cy="33860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29EF3F-35DB-6540-B037-09B64BEC7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85"/>
            <a:stretch/>
          </p:blipFill>
          <p:spPr>
            <a:xfrm>
              <a:off x="873695" y="2847017"/>
              <a:ext cx="1732330" cy="20757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4DEA1-7E97-E040-92A7-628811989A1C}"/>
                </a:ext>
              </a:extLst>
            </p:cNvPr>
            <p:cNvSpPr txBox="1"/>
            <p:nvPr/>
          </p:nvSpPr>
          <p:spPr>
            <a:xfrm>
              <a:off x="744928" y="4909624"/>
              <a:ext cx="18803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Max Curie, </a:t>
              </a:r>
            </a:p>
            <a:p>
              <a:r>
                <a:rPr lang="en-US" sz="1600" dirty="0"/>
                <a:t>Research Assistant, Plasma Physics,</a:t>
              </a:r>
            </a:p>
            <a:p>
              <a:r>
                <a:rPr lang="en-US" sz="1600" dirty="0"/>
                <a:t>University of Texas at Austin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BC642C-9662-F046-A6BE-950F97E51FD5}"/>
              </a:ext>
            </a:extLst>
          </p:cNvPr>
          <p:cNvGrpSpPr/>
          <p:nvPr/>
        </p:nvGrpSpPr>
        <p:grpSpPr>
          <a:xfrm>
            <a:off x="187868" y="2814172"/>
            <a:ext cx="2319444" cy="3649516"/>
            <a:chOff x="744928" y="2829768"/>
            <a:chExt cx="2319444" cy="36495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D35D0F-FFAF-8340-835D-95BF8F44C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09753" y="2829768"/>
              <a:ext cx="1388225" cy="208233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77C204-E114-A048-B7FD-1696249978BD}"/>
                </a:ext>
              </a:extLst>
            </p:cNvPr>
            <p:cNvSpPr txBox="1"/>
            <p:nvPr/>
          </p:nvSpPr>
          <p:spPr>
            <a:xfrm>
              <a:off x="744928" y="4909624"/>
              <a:ext cx="23194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Dr. Alfred R. Watkins, </a:t>
              </a:r>
            </a:p>
            <a:p>
              <a:r>
                <a:rPr lang="en-US" sz="1600" dirty="0"/>
                <a:t>Academic Program Director &amp; Senior </a:t>
              </a:r>
            </a:p>
            <a:p>
              <a:r>
                <a:rPr lang="en-US" sz="1600" dirty="0"/>
                <a:t>Assistant Professor, </a:t>
              </a:r>
            </a:p>
            <a:p>
              <a:r>
                <a:rPr lang="en-US" sz="1600" dirty="0"/>
                <a:t>Computer Science, </a:t>
              </a:r>
            </a:p>
            <a:p>
              <a:r>
                <a:rPr lang="en-US" sz="1600" dirty="0"/>
                <a:t>Morehouse College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AD2822-129F-F249-A248-E479DBEBEE6D}"/>
              </a:ext>
            </a:extLst>
          </p:cNvPr>
          <p:cNvGrpSpPr/>
          <p:nvPr/>
        </p:nvGrpSpPr>
        <p:grpSpPr>
          <a:xfrm>
            <a:off x="10184570" y="2731846"/>
            <a:ext cx="2124848" cy="2446041"/>
            <a:chOff x="817971" y="2833850"/>
            <a:chExt cx="2124848" cy="244604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2BB096-DA54-2144-99E9-A1862EA7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29282" y="2833850"/>
              <a:ext cx="1660618" cy="207577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7A9321-C177-B949-84AD-889DE06DB870}"/>
                </a:ext>
              </a:extLst>
            </p:cNvPr>
            <p:cNvSpPr txBox="1"/>
            <p:nvPr/>
          </p:nvSpPr>
          <p:spPr>
            <a:xfrm>
              <a:off x="817971" y="4941337"/>
              <a:ext cx="21248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Zyahn</a:t>
              </a:r>
              <a:r>
                <a:rPr lang="en-US" sz="1600" dirty="0"/>
                <a:t> Archibald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D19604-E37B-E043-9D25-D5E1D69DE6F4}"/>
              </a:ext>
            </a:extLst>
          </p:cNvPr>
          <p:cNvGrpSpPr/>
          <p:nvPr/>
        </p:nvGrpSpPr>
        <p:grpSpPr>
          <a:xfrm>
            <a:off x="8251229" y="2731846"/>
            <a:ext cx="2124848" cy="2396159"/>
            <a:chOff x="809914" y="2844515"/>
            <a:chExt cx="2124848" cy="23961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D27349-D874-1B4D-B095-68C532990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3796" b="13796"/>
            <a:stretch/>
          </p:blipFill>
          <p:spPr>
            <a:xfrm>
              <a:off x="964369" y="2844515"/>
              <a:ext cx="1686358" cy="207577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4D3AFF-468B-7748-BE9F-51C47200C0EA}"/>
                </a:ext>
              </a:extLst>
            </p:cNvPr>
            <p:cNvSpPr txBox="1"/>
            <p:nvPr/>
          </p:nvSpPr>
          <p:spPr>
            <a:xfrm>
              <a:off x="809914" y="4902120"/>
              <a:ext cx="21248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Tyshawn Ferrell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30730F-3C08-384B-A92B-B4EC58BC6DF2}"/>
              </a:ext>
            </a:extLst>
          </p:cNvPr>
          <p:cNvGrpSpPr/>
          <p:nvPr/>
        </p:nvGrpSpPr>
        <p:grpSpPr>
          <a:xfrm>
            <a:off x="6097237" y="2731846"/>
            <a:ext cx="1971330" cy="3645434"/>
            <a:chOff x="744928" y="2833850"/>
            <a:chExt cx="1971330" cy="364543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589252-E0C9-BC4F-AFF9-571EC4BC1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1140" b="11140"/>
            <a:stretch/>
          </p:blipFill>
          <p:spPr>
            <a:xfrm>
              <a:off x="874899" y="2833850"/>
              <a:ext cx="1762762" cy="207577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4C584-58C3-3348-9A59-2F23B8056100}"/>
                </a:ext>
              </a:extLst>
            </p:cNvPr>
            <p:cNvSpPr txBox="1"/>
            <p:nvPr/>
          </p:nvSpPr>
          <p:spPr>
            <a:xfrm>
              <a:off x="744928" y="4909624"/>
              <a:ext cx="19713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Vanessa Shogreen,</a:t>
              </a:r>
            </a:p>
            <a:p>
              <a:r>
                <a:rPr lang="en-US" sz="1600" dirty="0"/>
                <a:t>Student Research Assistant,</a:t>
              </a:r>
            </a:p>
            <a:p>
              <a:r>
                <a:rPr lang="en-US" sz="1600" dirty="0"/>
                <a:t>Computer Science,</a:t>
              </a:r>
            </a:p>
            <a:p>
              <a:r>
                <a:rPr lang="en-US" sz="1600" dirty="0"/>
                <a:t>Winston-Salem State University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1AC905-92DC-2047-81F9-34B494BBCAB3}"/>
              </a:ext>
            </a:extLst>
          </p:cNvPr>
          <p:cNvGrpSpPr/>
          <p:nvPr/>
        </p:nvGrpSpPr>
        <p:grpSpPr>
          <a:xfrm>
            <a:off x="4174954" y="2731846"/>
            <a:ext cx="2124848" cy="3116465"/>
            <a:chOff x="733721" y="2997387"/>
            <a:chExt cx="2124848" cy="311646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10851F0-9403-D542-B033-C801EA920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826" r="8785" b="68"/>
            <a:stretch/>
          </p:blipFill>
          <p:spPr>
            <a:xfrm>
              <a:off x="851976" y="2997387"/>
              <a:ext cx="1584460" cy="207577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6DD84B-94EE-2F47-9328-0AD4F41D9F4B}"/>
                </a:ext>
              </a:extLst>
            </p:cNvPr>
            <p:cNvSpPr txBox="1"/>
            <p:nvPr/>
          </p:nvSpPr>
          <p:spPr>
            <a:xfrm>
              <a:off x="733721" y="5036634"/>
              <a:ext cx="21248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Abdul Mohammed,</a:t>
              </a:r>
            </a:p>
            <a:p>
              <a:r>
                <a:rPr lang="en-US" sz="1600" dirty="0"/>
                <a:t>Computer Science,</a:t>
              </a:r>
            </a:p>
            <a:p>
              <a:r>
                <a:rPr lang="en-US" sz="1600" dirty="0"/>
                <a:t>Winston-Salem State</a:t>
              </a:r>
              <a:br>
                <a:rPr lang="en-US" sz="1600" dirty="0"/>
              </a:br>
              <a:r>
                <a:rPr lang="en-US" sz="1600" dirty="0"/>
                <a:t>University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0B0C6F9-5225-5541-AD7E-5FE334356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1893" y="218024"/>
            <a:ext cx="6930311" cy="15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5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C192FC98-38FD-A24B-BAE3-045BE1902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E194D91-9FD4-4CB4-AD8E-C842798FF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87B275B-62BF-40C0-95BA-606F0ACCA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CA8BBE87-94EC-BF4B-9860-C56D3AAA8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2" r="10739" b="1"/>
          <a:stretch/>
        </p:blipFill>
        <p:spPr>
          <a:xfrm>
            <a:off x="1" y="19"/>
            <a:ext cx="7479135" cy="3428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A1F886-545B-C446-8BE4-6CB29A28C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" t="-922" r="1508" b="-2691"/>
          <a:stretch/>
        </p:blipFill>
        <p:spPr>
          <a:xfrm>
            <a:off x="-24" y="3429009"/>
            <a:ext cx="7479135" cy="342899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DE8805-3EA4-4406-A843-10FB62D15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020" y="3429000"/>
            <a:ext cx="7421138" cy="1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F72099E-AFE3-450F-AC2A-7A52DE354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2BC5777-6C9B-4A78-9BA6-92FA4E86B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8DDEE439-32C6-1C4C-BE30-FBA17A0EB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54962" r="18397" b="-2"/>
          <a:stretch/>
        </p:blipFill>
        <p:spPr>
          <a:xfrm>
            <a:off x="7537130" y="1"/>
            <a:ext cx="465487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7BD9A-ACA5-4F8A-A8D4-4A1BD510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EAF-BD77-4188-8352-605F3626E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1846588"/>
            <a:ext cx="3352128" cy="3881309"/>
          </a:xfrm>
          <a:noFill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dirty="0"/>
              <a:t>Severe Acute respiratory Corona Virus 2 (sars-cov2) is the causative agent of COVID19, </a:t>
            </a:r>
            <a:r>
              <a:rPr lang="en-US" sz="1300" dirty="0" err="1"/>
              <a:t>WHIch</a:t>
            </a:r>
            <a:r>
              <a:rPr lang="en-US" sz="1300" dirty="0"/>
              <a:t> has caused more than 1 million deaths and 49 million infections worldwide.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3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SARs-cov2 is a highly infectious virus that can also infect susceptible domesticated animals through water droplets </a:t>
            </a:r>
          </a:p>
          <a:p>
            <a:pPr>
              <a:lnSpc>
                <a:spcPct val="110000"/>
              </a:lnSpc>
            </a:pPr>
            <a:endParaRPr lang="en-US" sz="1300" dirty="0"/>
          </a:p>
          <a:p>
            <a:pPr>
              <a:lnSpc>
                <a:spcPct val="110000"/>
              </a:lnSpc>
            </a:pPr>
            <a:r>
              <a:rPr lang="en-US" sz="1300" dirty="0"/>
              <a:t>Sars-cov2 infectivity is based on several factors including transmission and human intervention 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61931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08B58CE-A486-4D86-A04C-CEBEC0C6E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EF397AE-0609-4FFB-A98F-ECD05F0EF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CA8BBE87-94EC-BF4B-9860-C56D3AAA8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0509A6-53B5-44A9-B59C-1D9C4DD3C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7BD9A-ACA5-4F8A-A8D4-4A1BD510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EAF-BD77-4188-8352-605F3626E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47446"/>
            <a:ext cx="10363826" cy="424375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5420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5D2F5030-8142-B24D-A85E-AACE86D42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7BD9A-ACA5-4F8A-A8D4-4A1BD510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EAF-BD77-4188-8352-605F3626E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19978"/>
            <a:ext cx="10363826" cy="3763120"/>
          </a:xfrm>
        </p:spPr>
        <p:txBody>
          <a:bodyPr>
            <a:normAutofit/>
          </a:bodyPr>
          <a:lstStyle/>
          <a:p>
            <a:r>
              <a:rPr lang="en-US" dirty="0"/>
              <a:t>Susceptibility, infection, recovery (sir) modeling</a:t>
            </a:r>
          </a:p>
          <a:p>
            <a:r>
              <a:rPr lang="en-US" dirty="0"/>
              <a:t>Heat mapping</a:t>
            </a:r>
          </a:p>
          <a:p>
            <a:r>
              <a:rPr lang="en-US" dirty="0"/>
              <a:t>Scatter plots of </a:t>
            </a:r>
            <a:r>
              <a:rPr lang="en-US" dirty="0" err="1"/>
              <a:t>covid</a:t>
            </a:r>
            <a:r>
              <a:rPr lang="en-US" dirty="0"/>
              <a:t> impact per economic status</a:t>
            </a:r>
          </a:p>
          <a:p>
            <a:r>
              <a:rPr lang="en-US" dirty="0" err="1"/>
              <a:t>Hpc</a:t>
            </a:r>
            <a:r>
              <a:rPr lang="en-US" dirty="0"/>
              <a:t> computing technology </a:t>
            </a:r>
            <a:r>
              <a:rPr lang="en-US"/>
              <a:t>using google </a:t>
            </a:r>
            <a:r>
              <a:rPr lang="en-US" dirty="0"/>
              <a:t>cloud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1E5B845A-627C-3D41-AD79-32EC3436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7BD9A-ACA5-4F8A-A8D4-4A1BD510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889019" cy="1596177"/>
          </a:xfrm>
        </p:spPr>
        <p:txBody>
          <a:bodyPr/>
          <a:lstStyle/>
          <a:p>
            <a:pPr algn="l"/>
            <a:r>
              <a:rPr lang="en-US" dirty="0"/>
              <a:t>Susceptibility, infection, recovery (sir) modeling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EAF-BD77-4188-8352-605F3626E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88123"/>
            <a:ext cx="10363826" cy="4442089"/>
          </a:xfrm>
        </p:spPr>
        <p:txBody>
          <a:bodyPr>
            <a:normAutofit/>
          </a:bodyPr>
          <a:lstStyle/>
          <a:p>
            <a:r>
              <a:rPr lang="en-US" dirty="0"/>
              <a:t>Add relevant text and 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25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1E5B845A-627C-3D41-AD79-32EC3436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7BD9A-ACA5-4F8A-A8D4-4A1BD510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Significance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EAF-BD77-4188-8352-605F3626E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88123"/>
            <a:ext cx="10363826" cy="4442089"/>
          </a:xfrm>
        </p:spPr>
        <p:txBody>
          <a:bodyPr>
            <a:normAutofit/>
          </a:bodyPr>
          <a:lstStyle/>
          <a:p>
            <a:r>
              <a:rPr lang="en-US" dirty="0"/>
              <a:t>Add relevant text and 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2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1E5B845A-627C-3D41-AD79-32EC3436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7BD9A-ACA5-4F8A-A8D4-4A1BD510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889019" cy="1596177"/>
          </a:xfrm>
        </p:spPr>
        <p:txBody>
          <a:bodyPr/>
          <a:lstStyle/>
          <a:p>
            <a:pPr algn="l"/>
            <a:r>
              <a:rPr lang="en-US" dirty="0"/>
              <a:t>Heat mapping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EAF-BD77-4188-8352-605F3626E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88123"/>
            <a:ext cx="10363826" cy="4442089"/>
          </a:xfrm>
        </p:spPr>
        <p:txBody>
          <a:bodyPr>
            <a:normAutofit/>
          </a:bodyPr>
          <a:lstStyle/>
          <a:p>
            <a:r>
              <a:rPr lang="en-US" dirty="0"/>
              <a:t>Add relevant text and graphics</a:t>
            </a:r>
          </a:p>
        </p:txBody>
      </p:sp>
    </p:spTree>
    <p:extLst>
      <p:ext uri="{BB962C8B-B14F-4D97-AF65-F5344CB8AC3E}">
        <p14:creationId xmlns:p14="http://schemas.microsoft.com/office/powerpoint/2010/main" val="253366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1E5B845A-627C-3D41-AD79-32EC3436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1568" r="18653" b="-1"/>
          <a:stretch/>
        </p:blipFill>
        <p:spPr>
          <a:xfrm>
            <a:off x="-303" y="-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7BD9A-ACA5-4F8A-A8D4-4A1BD510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Significance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0EAF-BD77-4188-8352-605F3626E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88123"/>
            <a:ext cx="10363826" cy="4442089"/>
          </a:xfrm>
        </p:spPr>
        <p:txBody>
          <a:bodyPr>
            <a:normAutofit/>
          </a:bodyPr>
          <a:lstStyle/>
          <a:p>
            <a:r>
              <a:rPr lang="en-US" dirty="0"/>
              <a:t>Add relevant text and 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1897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259</Words>
  <Application>Microsoft Macintosh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Droplet</vt:lpstr>
      <vt:lpstr>COVID-19 Disease transmission and economic impact</vt:lpstr>
      <vt:lpstr>Acknowledgements</vt:lpstr>
      <vt:lpstr>Introduction </vt:lpstr>
      <vt:lpstr>Project overview </vt:lpstr>
      <vt:lpstr>Project METHODS </vt:lpstr>
      <vt:lpstr>Susceptibility, infection, recovery (sir) modeling </vt:lpstr>
      <vt:lpstr>Significance </vt:lpstr>
      <vt:lpstr>Heat mapping </vt:lpstr>
      <vt:lpstr>Significance </vt:lpstr>
      <vt:lpstr>covid impact per economic status  </vt:lpstr>
      <vt:lpstr>Significance </vt:lpstr>
      <vt:lpstr>references</vt:lpstr>
      <vt:lpstr>  Live demonstration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Disease transmission and economic impact</dc:title>
  <dc:creator>Vanessa Shogreen</dc:creator>
  <cp:lastModifiedBy>Vanessa Shogreen</cp:lastModifiedBy>
  <cp:revision>5</cp:revision>
  <dcterms:created xsi:type="dcterms:W3CDTF">2020-11-09T17:24:19Z</dcterms:created>
  <dcterms:modified xsi:type="dcterms:W3CDTF">2020-11-09T18:13:04Z</dcterms:modified>
</cp:coreProperties>
</file>